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8" r:id="rId2"/>
    <p:sldId id="340" r:id="rId3"/>
    <p:sldId id="341" r:id="rId4"/>
    <p:sldId id="339" r:id="rId5"/>
    <p:sldId id="342" r:id="rId6"/>
    <p:sldId id="343" r:id="rId7"/>
    <p:sldId id="344" r:id="rId8"/>
    <p:sldId id="345" r:id="rId9"/>
    <p:sldId id="346" r:id="rId10"/>
    <p:sldId id="347" r:id="rId11"/>
    <p:sldId id="349" r:id="rId12"/>
    <p:sldId id="350" r:id="rId13"/>
    <p:sldId id="35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103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285728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第十九节   社交孤立</a:t>
            </a:r>
            <a:endParaRPr lang="en-US" altLang="zh-CN" dirty="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一般状态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发育、营养状况、面容与表情、姿势与步态、皮肤的完整性以及有无水肿等。 </a:t>
            </a: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胸部与腹部评估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注意有无心肺功能异常的体征、有无肝脏肿大、肠鸣音减弱等。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脊柱与四肢评估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  <a:cs typeface="+mn-cs"/>
              </a:rPr>
              <a:t>注意有无畸形</a:t>
            </a:r>
            <a:r>
              <a:rPr dirty="0">
                <a:latin typeface="楷体_GB2312" pitchFamily="49" charset="-122"/>
                <a:ea typeface="楷体_GB2312" pitchFamily="49" charset="-122"/>
              </a:rPr>
              <a:t>、关节活动受限等。 </a:t>
            </a: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神经系统评估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注意有无感觉功能减退、肌力与肌张力异常、共济失调、不自主运动等。 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pic>
        <p:nvPicPr>
          <p:cNvPr id="35842" name="Picture 2" descr="C:\Documents and Settings\Administrator\Application Data\360se6\Application\User Data\temp\u=1559287007,1584840014&amp;fm=21&amp;gp=0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786322"/>
            <a:ext cx="928689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196290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反映其躯体疾病的相关检查结果，如血糖、血脂、肝肾功能检查等。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  <p:pic>
        <p:nvPicPr>
          <p:cNvPr id="34818" name="Picture 2" descr="C:\Documents and Settings\Administrator\Application Data\360se6\Application\User Data\temp\u=4063360328,3859808565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429000"/>
            <a:ext cx="3209925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社交</a:t>
            </a:r>
            <a:r>
              <a:rPr lang="zh-CN" altLang="en-US" sz="2800" dirty="0" smtClean="0">
                <a:ea typeface="隶书" pitchFamily="49" charset="-122"/>
              </a:rPr>
              <a:t>孤立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健康状况改变；严重抑郁悲观情绪；缺乏社会支持；社会和文化环境冲突等因素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有孤独的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情感的剥夺；躯体受到隔离；社交孤立等因素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抑郁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消极的孤独感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睡眠型态</a:t>
            </a:r>
            <a:r>
              <a:rPr lang="zh-CN" altLang="en-US" sz="2800" dirty="0" smtClean="0">
                <a:ea typeface="隶书" pitchFamily="49" charset="-122"/>
              </a:rPr>
              <a:t>紊乱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情绪低沉、忧郁、焦虑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营养失调：</a:t>
            </a:r>
            <a:r>
              <a:rPr lang="zh-CN" altLang="en-US" sz="2800" dirty="0">
                <a:ea typeface="隶书" pitchFamily="49" charset="-122"/>
              </a:rPr>
              <a:t>低于机体需要量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 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抑郁、焦虑所致食欲下降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社交孤立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指个体与他人和社会接触的频率和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/</a:t>
            </a:r>
            <a:r>
              <a:rPr dirty="0">
                <a:latin typeface="楷体_GB2312" pitchFamily="49" charset="-122"/>
                <a:ea typeface="楷体_GB2312" pitchFamily="49" charset="-122"/>
              </a:rPr>
              <a:t>或质量低于正常水平的状态，该状态已超出正常范围并威胁到个体的健康和安全。</a:t>
            </a:r>
          </a:p>
          <a:p>
            <a:pPr lvl="2">
              <a:buNone/>
            </a:pPr>
            <a:endParaRPr dirty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pic>
        <p:nvPicPr>
          <p:cNvPr id="6" name="Picture 8" descr="http://3.im.guokr.com/NaeRit3_kJyOxkHniK0aQVsW6ZALvYkEH3O1hVbz75EEAQAAxAAAAEpQ.jpg?imageView2/1/w/260/h/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071942"/>
            <a:ext cx="3214710" cy="2120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71942"/>
            <a:ext cx="2879725" cy="200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社交孤立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客观社交孤立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社交孤立的客观数量，个体由于各种原因与社会接触范围缩小同时与他人交往频率减少。</a:t>
            </a:r>
            <a:endParaRPr lang="en-US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感知社交孤立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3"/>
            <a:r>
              <a:rPr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社交孤立的质量感受，个体由于各种原因无法与社会外界交往，有被别人拒绝、抛弃或排斥的感觉，心理学上称为孤独感。</a:t>
            </a: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（二）相关因素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躯体健康问题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躯体功能障碍：如躯体残疾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某些疾病的影响：如艾滋病、慢性乙型肝炎、肠造口等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情绪和人格障碍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严重抑郁悲观情绪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社交恐惧症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内向人格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pic>
        <p:nvPicPr>
          <p:cNvPr id="6" name="内容占位符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57950" y="3357562"/>
            <a:ext cx="1928826" cy="142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524efa4d44ddd85b20dc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86314" y="4643446"/>
            <a:ext cx="1643074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（二）相关因素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社会环境因素</a:t>
            </a:r>
            <a:r>
              <a:rPr dirty="0" smtClean="0"/>
              <a:t> </a:t>
            </a:r>
            <a:endParaRPr lang="en-US" dirty="0" smtClean="0"/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缺乏社会支持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社区资源匮乏，交通不便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虚拟网络替代真实人际关系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社会和文化环境的冲突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pic>
        <p:nvPicPr>
          <p:cNvPr id="7" name="Picture 5" descr="20100317104301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29256" y="4000504"/>
            <a:ext cx="3286148" cy="2312980"/>
          </a:xfrm>
          <a:prstGeom prst="rect">
            <a:avLst/>
          </a:prstGeom>
          <a:noFill/>
        </p:spPr>
      </p:pic>
      <p:pic>
        <p:nvPicPr>
          <p:cNvPr id="8" name="Picture 4" descr="pic_20071031111550_b407106d-4eaf-4c24-9426-82063fb715f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14414" y="4429132"/>
            <a:ext cx="2428892" cy="173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（三）社交孤立的危害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产生消极不良情绪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影响睡眠 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增加死亡风险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降低生活质量  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一、概述</a:t>
            </a:r>
          </a:p>
        </p:txBody>
      </p:sp>
      <p:pic>
        <p:nvPicPr>
          <p:cNvPr id="1026" name="Picture 2" descr="C:\Documents and Settings\Administrator\Application Data\360se6\Application\User Data\temp\u=1200568696,2966266752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143116"/>
            <a:ext cx="2181225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dministrator\Application Data\360se6\Application\User Data\temp\u=96399986,3091366191&amp;fm=21&amp;gp=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143380"/>
            <a:ext cx="2319333" cy="2095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（一）问诊与观察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社交孤立的表现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行为表现：表现为各种社交活动减少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情绪表现：可有明显的孤独感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目前测量社交孤立的相关量表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社交孤立指数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社交健康问卷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lang="en-US" dirty="0">
                <a:latin typeface="楷体_GB2312" pitchFamily="49" charset="-122"/>
                <a:ea typeface="楷体_GB2312" pitchFamily="49" charset="-122"/>
              </a:rPr>
              <a:t>UCLA </a:t>
            </a:r>
            <a:r>
              <a:rPr dirty="0">
                <a:latin typeface="楷体_GB2312" pitchFamily="49" charset="-122"/>
                <a:ea typeface="楷体_GB2312" pitchFamily="49" charset="-122"/>
              </a:rPr>
              <a:t>孤独量表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（一）问诊与观察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自理能力与日常活动</a:t>
            </a:r>
            <a:r>
              <a:rPr dirty="0" smtClean="0"/>
              <a:t>   </a:t>
            </a:r>
            <a:endParaRPr lang="en-US" dirty="0" smtClean="0"/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有无自理能力受限、受限的程度及其可能的原因；日常的休闲与锻炼习惯等。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既往史  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包括既往的健康状况；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有无可能引起躯体活动功能受限的各种疾病史，如骨质疏松、帕金森病、糖尿病足、脑卒中等；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有无可能影响人际交往的相关疾病史，如艾滋病、传染性肝炎、大小便失禁、口臭、腋臭等。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（一）问诊与观察</a:t>
            </a:r>
            <a:endParaRPr lang="en-US" altLang="zh-CN" dirty="0" smtClean="0"/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认知功能</a:t>
            </a:r>
            <a:r>
              <a:rPr dirty="0" smtClean="0"/>
              <a:t>  </a:t>
            </a:r>
            <a:endParaRPr lang="en-US" dirty="0" smtClean="0"/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有无感觉功能减退、记忆力下降、判断力与理解力障碍等。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应激与应对能力</a:t>
            </a:r>
            <a:r>
              <a:rPr dirty="0"/>
              <a:t>  </a:t>
            </a:r>
            <a:endParaRPr lang="en-US" dirty="0" smtClean="0"/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平时处理应激事件的能力，近期有无失业、丧偶、等重大应激事件，其应对策略及效果等。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自我概念 </a:t>
            </a:r>
            <a:r>
              <a:rPr dirty="0"/>
              <a:t> 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对自我的评价，注意有无自卑、自我形象紊乱等。</a:t>
            </a:r>
            <a:endParaRPr lang="en-US" dirty="0">
              <a:latin typeface="楷体_GB2312" pitchFamily="49" charset="-122"/>
              <a:ea typeface="楷体_GB2312" pitchFamily="49" charset="-122"/>
            </a:endParaRPr>
          </a:p>
          <a:p>
            <a:pPr lvl="1"/>
            <a:r>
              <a:rPr dirty="0">
                <a:latin typeface="楷体_GB2312" pitchFamily="49" charset="-122"/>
                <a:ea typeface="楷体_GB2312" pitchFamily="49" charset="-122"/>
              </a:rPr>
              <a:t>社会状况 </a:t>
            </a:r>
            <a:r>
              <a:rPr dirty="0"/>
              <a:t> </a:t>
            </a:r>
            <a:endParaRPr lang="en-US" dirty="0" smtClean="0"/>
          </a:p>
          <a:p>
            <a:pPr lvl="2"/>
            <a:r>
              <a:rPr dirty="0">
                <a:latin typeface="楷体_GB2312" pitchFamily="49" charset="-122"/>
                <a:ea typeface="楷体_GB2312" pitchFamily="49" charset="-122"/>
              </a:rPr>
              <a:t>人际关系、居住环境、经济状况等。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Pages>0</Pages>
  <Words>370</Words>
  <Characters>0</Characters>
  <Application>Microsoft Office PowerPoint</Application>
  <DocSecurity>0</DocSecurity>
  <PresentationFormat>全屏显示(4:3)</PresentationFormat>
  <Lines>0</Lines>
  <Paragraphs>95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课件模板</vt:lpstr>
      <vt:lpstr>第十九节   社交孤立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110</cp:revision>
  <cp:lastPrinted>1899-12-30T00:00:00Z</cp:lastPrinted>
  <dcterms:created xsi:type="dcterms:W3CDTF">2008-12-16T07:41:38Z</dcterms:created>
  <dcterms:modified xsi:type="dcterms:W3CDTF">2015-12-11T08:48:59Z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